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4C5C90-5A4C-162C-01B9-069FEA6AD72D}" name="Priyanka Upreti" initials="" userId="S::Priyanka.Upreti@globalschoolsforum.org::8b9b8341-d0db-49e2-bac8-458adc7bd1b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F8B9FF-B049-4618-ED94-6248E118A999}" v="1" dt="2025-06-25T10:13:54.2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lobalschoolsforum.sharepoint.com/:b:/s/GSF_Data/EYnf1GzxLTZDr_sPyIltS7cB_NZ2jG-puYTcfk3r_sF4VA?e=SzDNRv" TargetMode="External"/><Relationship Id="rId13" Type="http://schemas.openxmlformats.org/officeDocument/2006/relationships/hyperlink" Target="https://globalschoolsforum.sharepoint.com/:b:/s/GSF_Data/EQAxHPcTuKdFoHkYDWdt5zABymulrB-QMOg_Qivwqq0ecw?e=nC62uM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www.youtube.com/watch?v=aLwJPZgHFqA" TargetMode="External"/><Relationship Id="rId12" Type="http://schemas.openxmlformats.org/officeDocument/2006/relationships/hyperlink" Target="https://www.youtube.com/watch?v=jTLASEnXZR4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globalschoolsforum.sharepoint.com/:w:/s/GSF_Data/ETsld640tABCtWKlpmR58GYBGLimcfB_9rso_8jIhi9lMQ?e=jDBJWx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7EWNq4X4naY" TargetMode="External"/><Relationship Id="rId11" Type="http://schemas.openxmlformats.org/officeDocument/2006/relationships/hyperlink" Target="https://www.youtube.com/watch?v=J2fE_ZfrRfE" TargetMode="External"/><Relationship Id="rId5" Type="http://schemas.openxmlformats.org/officeDocument/2006/relationships/hyperlink" Target="https://globalschoolsforum.sharepoint.com/:w:/s/GSF_Data/Edxa207Jx-9Iugh_uVlrg60BMwqFpooxlY2XAoYeTJ4ijg?e=V2VQIE" TargetMode="External"/><Relationship Id="rId15" Type="http://schemas.openxmlformats.org/officeDocument/2006/relationships/hyperlink" Target="https://globalschoolsforum.sharepoint.com/:b:/s/GSF_Data/EWPqEmgaodtHt1Ge_X0v4QABsJVhqIPItV9rYk_7W2Cg1Q?e=264h0I" TargetMode="External"/><Relationship Id="rId10" Type="http://schemas.openxmlformats.org/officeDocument/2006/relationships/hyperlink" Target="https://globalschoolsforum.sharepoint.com/:b:/s/GSF_Data/EUz-80BPeEFKtDY9Na7plKYB95bHAglzul6zzMFsUlzy-w?e=B9fDHK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globalschoolsforum.sharepoint.com/:w:/s/GSF_Data/EUKJFkPtYWhNr3SKfucW09QBHYDm1G8RA5l_IayBh_-gHw?e=Yh1Nce" TargetMode="External"/><Relationship Id="rId14" Type="http://schemas.openxmlformats.org/officeDocument/2006/relationships/hyperlink" Target="https://globalschoolsforum.sharepoint.com/:w:/s/GSF_Data/EQw6j39JWAlMnZ7JrWec3E8BTHBd-DZyLATKxqZo-pvILQ?e=5h3gT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0E7F42FD-4C97-614F-D519-3797465AEE57}"/>
              </a:ext>
            </a:extLst>
          </p:cNvPr>
          <p:cNvSpPr/>
          <p:nvPr/>
        </p:nvSpPr>
        <p:spPr>
          <a:xfrm>
            <a:off x="7987842" y="571498"/>
            <a:ext cx="4175760" cy="1485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8A7DB6B-D080-3AD7-1632-7B3D9384C324}"/>
              </a:ext>
            </a:extLst>
          </p:cNvPr>
          <p:cNvSpPr/>
          <p:nvPr/>
        </p:nvSpPr>
        <p:spPr>
          <a:xfrm>
            <a:off x="1920240" y="571499"/>
            <a:ext cx="4175760" cy="1485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C46F31-9399-BD06-4504-EE0466851601}"/>
              </a:ext>
            </a:extLst>
          </p:cNvPr>
          <p:cNvSpPr/>
          <p:nvPr/>
        </p:nvSpPr>
        <p:spPr>
          <a:xfrm>
            <a:off x="331470" y="571500"/>
            <a:ext cx="1588770" cy="14859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Session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F9F32F-615D-82E7-4B5D-3230F18FAAFB}"/>
              </a:ext>
            </a:extLst>
          </p:cNvPr>
          <p:cNvSpPr txBox="1"/>
          <p:nvPr/>
        </p:nvSpPr>
        <p:spPr>
          <a:xfrm>
            <a:off x="2030254" y="878880"/>
            <a:ext cx="38433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The evidence for prioritising caregiver well-being, particularly in crisis settings</a:t>
            </a:r>
            <a:endParaRPr lang="en-US" sz="1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21F16A-C1F4-2A6A-1CB5-0021274C1FFC}"/>
              </a:ext>
            </a:extLst>
          </p:cNvPr>
          <p:cNvSpPr/>
          <p:nvPr/>
        </p:nvSpPr>
        <p:spPr>
          <a:xfrm>
            <a:off x="6435090" y="571500"/>
            <a:ext cx="1588770" cy="14859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Session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F5CEAE-34FB-4514-699E-E84E4179907E}"/>
              </a:ext>
            </a:extLst>
          </p:cNvPr>
          <p:cNvSpPr txBox="1"/>
          <p:nvPr/>
        </p:nvSpPr>
        <p:spPr>
          <a:xfrm>
            <a:off x="8023860" y="797102"/>
            <a:ext cx="406336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Introduction to identity and trauma-informed care, and creating safer healing spaces for caregivers</a:t>
            </a:r>
            <a:endParaRPr lang="en-US" sz="1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5" name="Picture 1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2E08284-7987-7FBE-F2E2-8AD7EA5ED1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036" y="2311162"/>
            <a:ext cx="655320" cy="655320"/>
          </a:xfrm>
          <a:prstGeom prst="rect">
            <a:avLst/>
          </a:prstGeom>
        </p:spPr>
      </p:pic>
      <p:pic>
        <p:nvPicPr>
          <p:cNvPr id="17" name="Picture 1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8072312-843C-8443-26C5-6A0EFBD5B1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126" y="2328188"/>
            <a:ext cx="598170" cy="598170"/>
          </a:xfrm>
          <a:prstGeom prst="rect">
            <a:avLst/>
          </a:prstGeom>
        </p:spPr>
      </p:pic>
      <p:pic>
        <p:nvPicPr>
          <p:cNvPr id="19" name="Picture 18" descr="A black and white picture&#10;&#10;AI-generated content may be incorrect.">
            <a:extLst>
              <a:ext uri="{FF2B5EF4-FFF2-40B4-BE49-F238E27FC236}">
                <a16:creationId xmlns:a16="http://schemas.microsoft.com/office/drawing/2014/main" id="{D9959F64-4AD5-8AE0-268F-B9AC697B9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182" y="2272845"/>
            <a:ext cx="830937" cy="71352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A2DE713-87E0-432C-693C-C26BFDAF69CD}"/>
              </a:ext>
            </a:extLst>
          </p:cNvPr>
          <p:cNvSpPr txBox="1"/>
          <p:nvPr/>
        </p:nvSpPr>
        <p:spPr>
          <a:xfrm>
            <a:off x="2507933" y="2976256"/>
            <a:ext cx="17487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5"/>
              </a:rPr>
              <a:t>Key takeaways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64A1A6E-FFF3-9DE1-B599-B2DC7904479E}"/>
              </a:ext>
            </a:extLst>
          </p:cNvPr>
          <p:cNvSpPr txBox="1"/>
          <p:nvPr/>
        </p:nvSpPr>
        <p:spPr>
          <a:xfrm>
            <a:off x="528704" y="2986367"/>
            <a:ext cx="15887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6"/>
              </a:rPr>
              <a:t>Session recording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BA7C97-B9C9-BAD8-7736-714B6BFCB065}"/>
              </a:ext>
            </a:extLst>
          </p:cNvPr>
          <p:cNvSpPr txBox="1"/>
          <p:nvPr/>
        </p:nvSpPr>
        <p:spPr>
          <a:xfrm>
            <a:off x="6963729" y="3023153"/>
            <a:ext cx="194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7"/>
              </a:rPr>
              <a:t>Session recording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AB2399D-5A27-AD87-FA69-0C5821D6DB6B}"/>
              </a:ext>
            </a:extLst>
          </p:cNvPr>
          <p:cNvSpPr txBox="1"/>
          <p:nvPr/>
        </p:nvSpPr>
        <p:spPr>
          <a:xfrm>
            <a:off x="4132421" y="2973884"/>
            <a:ext cx="2883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8"/>
              </a:rPr>
              <a:t>Presentation material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39" name="Picture 3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F68D73D-F361-16B8-BBD8-B4F3A7D14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349" y="2289769"/>
            <a:ext cx="655320" cy="655320"/>
          </a:xfrm>
          <a:prstGeom prst="rect">
            <a:avLst/>
          </a:prstGeom>
        </p:spPr>
      </p:pic>
      <p:pic>
        <p:nvPicPr>
          <p:cNvPr id="40" name="Picture 39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09AC345-8BCC-DA8B-181A-8FFADFED85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439" y="2306795"/>
            <a:ext cx="598170" cy="598170"/>
          </a:xfrm>
          <a:prstGeom prst="rect">
            <a:avLst/>
          </a:prstGeom>
        </p:spPr>
      </p:pic>
      <p:pic>
        <p:nvPicPr>
          <p:cNvPr id="41" name="Picture 40" descr="A black and white picture&#10;&#10;AI-generated content may be incorrect.">
            <a:extLst>
              <a:ext uri="{FF2B5EF4-FFF2-40B4-BE49-F238E27FC236}">
                <a16:creationId xmlns:a16="http://schemas.microsoft.com/office/drawing/2014/main" id="{1330F54C-3DDB-44DF-0998-2718FB7209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495" y="2251452"/>
            <a:ext cx="830937" cy="713522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01FB1E01-62BB-E307-22CE-78269647354B}"/>
              </a:ext>
            </a:extLst>
          </p:cNvPr>
          <p:cNvSpPr txBox="1"/>
          <p:nvPr/>
        </p:nvSpPr>
        <p:spPr>
          <a:xfrm>
            <a:off x="8845869" y="3023153"/>
            <a:ext cx="1337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9"/>
              </a:rPr>
              <a:t>Key takeaways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46325F6-8296-31A1-EECA-F3F4F16840AA}"/>
              </a:ext>
            </a:extLst>
          </p:cNvPr>
          <p:cNvSpPr txBox="1"/>
          <p:nvPr/>
        </p:nvSpPr>
        <p:spPr>
          <a:xfrm>
            <a:off x="10344150" y="3023153"/>
            <a:ext cx="194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10"/>
              </a:rPr>
              <a:t>Presentation material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951E13A-B7BB-9714-35D7-AEEB06363B4B}"/>
              </a:ext>
            </a:extLst>
          </p:cNvPr>
          <p:cNvSpPr/>
          <p:nvPr/>
        </p:nvSpPr>
        <p:spPr>
          <a:xfrm>
            <a:off x="441484" y="3881458"/>
            <a:ext cx="1588770" cy="14859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Session 3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59A0321-A53D-44D1-5CC2-BEE9B4754199}"/>
              </a:ext>
            </a:extLst>
          </p:cNvPr>
          <p:cNvSpPr/>
          <p:nvPr/>
        </p:nvSpPr>
        <p:spPr>
          <a:xfrm>
            <a:off x="6463488" y="3888231"/>
            <a:ext cx="1588770" cy="14859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Session 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42B8515-86FE-DFC8-0B28-CF44BB48BC4C}"/>
              </a:ext>
            </a:extLst>
          </p:cNvPr>
          <p:cNvSpPr txBox="1"/>
          <p:nvPr/>
        </p:nvSpPr>
        <p:spPr>
          <a:xfrm>
            <a:off x="2167481" y="3881458"/>
            <a:ext cx="39962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Integrating caregiver well-being into early childhood development programming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FBC5143-405B-B8EB-8CD0-4CACA2F016C7}"/>
              </a:ext>
            </a:extLst>
          </p:cNvPr>
          <p:cNvSpPr txBox="1"/>
          <p:nvPr/>
        </p:nvSpPr>
        <p:spPr>
          <a:xfrm>
            <a:off x="8223477" y="3881458"/>
            <a:ext cx="406336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Integrating localisation and contextual sensitivity in psycho-social programmes to improve caregiver well-being</a:t>
            </a:r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0B45C74-8FB2-86C4-ABF6-15F4F5F7E7DC}"/>
              </a:ext>
            </a:extLst>
          </p:cNvPr>
          <p:cNvSpPr/>
          <p:nvPr/>
        </p:nvSpPr>
        <p:spPr>
          <a:xfrm>
            <a:off x="8016240" y="3870718"/>
            <a:ext cx="4175760" cy="1485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769EFC9-2576-8917-BFC3-018E9A19A486}"/>
              </a:ext>
            </a:extLst>
          </p:cNvPr>
          <p:cNvSpPr/>
          <p:nvPr/>
        </p:nvSpPr>
        <p:spPr>
          <a:xfrm>
            <a:off x="2030254" y="3863946"/>
            <a:ext cx="4175760" cy="1485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" name="Picture 5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6D3408F-90A7-FA63-96DE-B0486248E2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29" y="5688357"/>
            <a:ext cx="655320" cy="655320"/>
          </a:xfrm>
          <a:prstGeom prst="rect">
            <a:avLst/>
          </a:prstGeom>
        </p:spPr>
      </p:pic>
      <p:pic>
        <p:nvPicPr>
          <p:cNvPr id="52" name="Picture 5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BCFFB6A-4834-C25B-D598-9B393374F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719" y="5705383"/>
            <a:ext cx="598170" cy="598170"/>
          </a:xfrm>
          <a:prstGeom prst="rect">
            <a:avLst/>
          </a:prstGeom>
        </p:spPr>
      </p:pic>
      <p:pic>
        <p:nvPicPr>
          <p:cNvPr id="53" name="Picture 52" descr="A black and white picture&#10;&#10;AI-generated content may be incorrect.">
            <a:extLst>
              <a:ext uri="{FF2B5EF4-FFF2-40B4-BE49-F238E27FC236}">
                <a16:creationId xmlns:a16="http://schemas.microsoft.com/office/drawing/2014/main" id="{2CE97529-66E2-BE21-D7C4-F6F8D1B0D1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775" y="5650040"/>
            <a:ext cx="830937" cy="713522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A70BEC51-4E7A-D119-644F-1FA53DFC5A27}"/>
              </a:ext>
            </a:extLst>
          </p:cNvPr>
          <p:cNvSpPr txBox="1"/>
          <p:nvPr/>
        </p:nvSpPr>
        <p:spPr>
          <a:xfrm>
            <a:off x="528297" y="6363562"/>
            <a:ext cx="15887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11"/>
              </a:rPr>
              <a:t>Session recording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FB72334-4A51-3892-9010-4890C3C412C8}"/>
              </a:ext>
            </a:extLst>
          </p:cNvPr>
          <p:cNvSpPr txBox="1"/>
          <p:nvPr/>
        </p:nvSpPr>
        <p:spPr>
          <a:xfrm>
            <a:off x="6963322" y="6400348"/>
            <a:ext cx="194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12"/>
              </a:rPr>
              <a:t>Session recording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1FEA479-6C33-B17E-DBBC-52B34C6CB94A}"/>
              </a:ext>
            </a:extLst>
          </p:cNvPr>
          <p:cNvSpPr txBox="1"/>
          <p:nvPr/>
        </p:nvSpPr>
        <p:spPr>
          <a:xfrm>
            <a:off x="4132014" y="6351079"/>
            <a:ext cx="2883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13"/>
              </a:rPr>
              <a:t>Presentation material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57" name="Picture 5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7F563DD-B8C7-F4B4-43B1-ECC728D39C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942" y="5666964"/>
            <a:ext cx="655320" cy="655320"/>
          </a:xfrm>
          <a:prstGeom prst="rect">
            <a:avLst/>
          </a:prstGeom>
        </p:spPr>
      </p:pic>
      <p:pic>
        <p:nvPicPr>
          <p:cNvPr id="58" name="Picture 57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E5C0BD5-0677-1082-DBFB-F36CCDDF52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032" y="5683990"/>
            <a:ext cx="598170" cy="598170"/>
          </a:xfrm>
          <a:prstGeom prst="rect">
            <a:avLst/>
          </a:prstGeom>
        </p:spPr>
      </p:pic>
      <p:pic>
        <p:nvPicPr>
          <p:cNvPr id="59" name="Picture 58" descr="A black and white picture&#10;&#10;AI-generated content may be incorrect.">
            <a:extLst>
              <a:ext uri="{FF2B5EF4-FFF2-40B4-BE49-F238E27FC236}">
                <a16:creationId xmlns:a16="http://schemas.microsoft.com/office/drawing/2014/main" id="{A888A270-053F-E0D3-6B2C-A8ECB61448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088" y="5628647"/>
            <a:ext cx="830937" cy="713522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1EC68285-09D0-7846-8D41-1B3BE6B4BFD8}"/>
              </a:ext>
            </a:extLst>
          </p:cNvPr>
          <p:cNvSpPr txBox="1"/>
          <p:nvPr/>
        </p:nvSpPr>
        <p:spPr>
          <a:xfrm>
            <a:off x="8845462" y="6400348"/>
            <a:ext cx="1337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14"/>
              </a:rPr>
              <a:t>Key takeaways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BB99C94-D4B1-48C9-FE71-A667F2FE8E2C}"/>
              </a:ext>
            </a:extLst>
          </p:cNvPr>
          <p:cNvSpPr txBox="1"/>
          <p:nvPr/>
        </p:nvSpPr>
        <p:spPr>
          <a:xfrm>
            <a:off x="10343743" y="6400348"/>
            <a:ext cx="194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15"/>
              </a:rPr>
              <a:t>Presentation material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852AE0B-F4A6-88CC-36DA-4F1390DD765F}"/>
              </a:ext>
            </a:extLst>
          </p:cNvPr>
          <p:cNvSpPr txBox="1"/>
          <p:nvPr/>
        </p:nvSpPr>
        <p:spPr>
          <a:xfrm>
            <a:off x="2569438" y="6400348"/>
            <a:ext cx="17487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  <a:hlinkClick r:id="rId16"/>
              </a:rPr>
              <a:t>Key takeaways</a:t>
            </a:r>
            <a:endParaRPr lang="en-U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B7E7C9E-B840-62C7-C7E6-ACE9A0789FEE}"/>
              </a:ext>
            </a:extLst>
          </p:cNvPr>
          <p:cNvSpPr txBox="1"/>
          <p:nvPr/>
        </p:nvSpPr>
        <p:spPr>
          <a:xfrm>
            <a:off x="2110277" y="4277865"/>
            <a:ext cx="39962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Integrating caregiver well-being into early childhood development programming</a:t>
            </a:r>
            <a:endParaRPr lang="en-US" sz="1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2D40018-679C-1F62-457D-4E4A9EA71710}"/>
              </a:ext>
            </a:extLst>
          </p:cNvPr>
          <p:cNvSpPr txBox="1"/>
          <p:nvPr/>
        </p:nvSpPr>
        <p:spPr>
          <a:xfrm>
            <a:off x="8130063" y="4170143"/>
            <a:ext cx="406336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 Integrating localisation and contextual sensitivity in psycho-social programmes to improve caregiver well-being</a:t>
            </a:r>
            <a:endParaRPr lang="en-US" sz="1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734a98-7a07-49d7-8eae-b6e61e1d5013" xsi:nil="true"/>
    <_x0023_ xmlns="672bdffd-c82d-4544-bb37-3dcf328d66c5" xsi:nil="true"/>
    <Sno_x002e_ xmlns="672bdffd-c82d-4544-bb37-3dcf328d66c5" xsi:nil="true"/>
    <lcf76f155ced4ddcb4097134ff3c332f xmlns="672bdffd-c82d-4544-bb37-3dcf328d66c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E07699934E2249934EAE7692674922" ma:contentTypeVersion="19" ma:contentTypeDescription="Create a new document." ma:contentTypeScope="" ma:versionID="0b5879e61e9023765112e0efdac56cf2">
  <xsd:schema xmlns:xsd="http://www.w3.org/2001/XMLSchema" xmlns:xs="http://www.w3.org/2001/XMLSchema" xmlns:p="http://schemas.microsoft.com/office/2006/metadata/properties" xmlns:ns2="672bdffd-c82d-4544-bb37-3dcf328d66c5" xmlns:ns3="23734a98-7a07-49d7-8eae-b6e61e1d5013" targetNamespace="http://schemas.microsoft.com/office/2006/metadata/properties" ma:root="true" ma:fieldsID="2508c2c9c57156e36e70ff895b7237ad" ns2:_="" ns3:_="">
    <xsd:import namespace="672bdffd-c82d-4544-bb37-3dcf328d66c5"/>
    <xsd:import namespace="23734a98-7a07-49d7-8eae-b6e61e1d50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Sno_x002e_" minOccurs="0"/>
                <xsd:element ref="ns2:_x0023_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2bdffd-c82d-4544-bb37-3dcf328d66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a014e4-2455-4f06-87b3-e9c07625cf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Sno_x002e_" ma:index="22" nillable="true" ma:displayName="Sno. " ma:format="Dropdown" ma:internalName="Sno_x002e_" ma:percentage="FALSE">
      <xsd:simpleType>
        <xsd:restriction base="dms:Number"/>
      </xsd:simpleType>
    </xsd:element>
    <xsd:element name="_x0023_" ma:index="23" nillable="true" ma:displayName="#" ma:format="Dropdown" ma:internalName="_x0023_" ma:percentage="FALSE">
      <xsd:simpleType>
        <xsd:restriction base="dms:Number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734a98-7a07-49d7-8eae-b6e61e1d501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e3910b8-2848-429e-b076-45feeb368cad}" ma:internalName="TaxCatchAll" ma:showField="CatchAllData" ma:web="23734a98-7a07-49d7-8eae-b6e61e1d50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7429F6-32A1-4993-A190-5F753388640A}">
  <ds:schemaRefs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23734a98-7a07-49d7-8eae-b6e61e1d5013"/>
    <ds:schemaRef ds:uri="672bdffd-c82d-4544-bb37-3dcf328d66c5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C544622-F7D1-4393-A74D-4A6066BFC4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2bdffd-c82d-4544-bb37-3dcf328d66c5"/>
    <ds:schemaRef ds:uri="23734a98-7a07-49d7-8eae-b6e61e1d50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A1F66B-89E7-4CCF-8A38-6A7AA4CD33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99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Priyanka Upreti</cp:lastModifiedBy>
  <cp:revision>4</cp:revision>
  <dcterms:created xsi:type="dcterms:W3CDTF">2025-04-07T12:52:16Z</dcterms:created>
  <dcterms:modified xsi:type="dcterms:W3CDTF">2025-06-25T10:14:18Z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0x010100FAE07699934E2249934EAE7692674922</vt:lpwstr>
  </property>
  <property fmtid="{D5CDD505-2E9C-101B-9397-08002B2CF9AE}" pid="3" name="MediaServiceImageTags">
    <vt:lpwstr/>
  </property>
</Properties>
</file>